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7" r:id="rId5"/>
    <p:sldId id="268" r:id="rId6"/>
    <p:sldId id="269" r:id="rId7"/>
    <p:sldId id="262" r:id="rId8"/>
    <p:sldId id="263" r:id="rId9"/>
    <p:sldId id="264" r:id="rId10"/>
    <p:sldId id="265" r:id="rId11"/>
    <p:sldId id="266" r:id="rId12"/>
    <p:sldId id="261" r:id="rId13"/>
  </p:sldIdLst>
  <p:sldSz cx="12188825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Helvetica Neue" panose="020B060402020202020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ge6rxBiuRJv56bl2eGJlFBD+28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42" y="7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" name="Google Shape;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570385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607253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" name="Google Shape;7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" name="Google Shape;4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73983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40855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21720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65831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5123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26233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body" idx="1"/>
          </p:nvPr>
        </p:nvSpPr>
        <p:spPr>
          <a:xfrm>
            <a:off x="609441" y="1600201"/>
            <a:ext cx="109698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5787B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8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4" cy="685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9"/>
          <p:cNvSpPr txBox="1">
            <a:spLocks noGrp="1"/>
          </p:cNvSpPr>
          <p:nvPr>
            <p:ph type="ctrTitle"/>
          </p:nvPr>
        </p:nvSpPr>
        <p:spPr>
          <a:xfrm>
            <a:off x="609442" y="200026"/>
            <a:ext cx="10969942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subTitle" idx="1"/>
          </p:nvPr>
        </p:nvSpPr>
        <p:spPr>
          <a:xfrm>
            <a:off x="609441" y="1761066"/>
            <a:ext cx="10969943" cy="4700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C89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C89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C89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C89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C89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C89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0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0"/>
          <p:cNvSpPr txBox="1">
            <a:spLocks noGrp="1"/>
          </p:cNvSpPr>
          <p:nvPr>
            <p:ph type="body" idx="1"/>
          </p:nvPr>
        </p:nvSpPr>
        <p:spPr>
          <a:xfrm>
            <a:off x="609441" y="1600201"/>
            <a:ext cx="5383398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75787B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0"/>
          <p:cNvSpPr txBox="1">
            <a:spLocks noGrp="1"/>
          </p:cNvSpPr>
          <p:nvPr>
            <p:ph type="body" idx="2"/>
          </p:nvPr>
        </p:nvSpPr>
        <p:spPr>
          <a:xfrm>
            <a:off x="6195986" y="1600201"/>
            <a:ext cx="5383398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75787B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10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" name="Google Shape;24;p10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2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5787B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body" idx="2"/>
          </p:nvPr>
        </p:nvSpPr>
        <p:spPr>
          <a:xfrm>
            <a:off x="609441" y="2174875"/>
            <a:ext cx="5385514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5787B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3"/>
          </p:nvPr>
        </p:nvSpPr>
        <p:spPr>
          <a:xfrm>
            <a:off x="6191754" y="1535113"/>
            <a:ext cx="5387630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5787B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body" idx="4"/>
          </p:nvPr>
        </p:nvSpPr>
        <p:spPr>
          <a:xfrm>
            <a:off x="6191754" y="2174875"/>
            <a:ext cx="538763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5787B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75787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11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" name="Google Shape;32;p11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2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" name="Google Shape;36;p12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2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/>
          <p:nvPr/>
        </p:nvSpPr>
        <p:spPr>
          <a:xfrm>
            <a:off x="-1" y="6151036"/>
            <a:ext cx="12188825" cy="706964"/>
          </a:xfrm>
          <a:prstGeom prst="rect">
            <a:avLst/>
          </a:prstGeom>
          <a:solidFill>
            <a:srgbClr val="00B14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" name="Google Shape;39;p13" descr="WIDS_logo_Horizontal_widsonly_whit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0478" y="6167970"/>
            <a:ext cx="2432092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Helvetica Neue"/>
              <a:buNone/>
              <a:defRPr sz="3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inagomez/parlamentoygenero_Wids2022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speech/index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ithub.com/Nicolas-Schmidt/puy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ancodedatos-fcs.shinyapps.io/shiny_speech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"/>
          <p:cNvSpPr txBox="1"/>
          <p:nvPr/>
        </p:nvSpPr>
        <p:spPr>
          <a:xfrm>
            <a:off x="1433612" y="5106150"/>
            <a:ext cx="9321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2800" cap="small">
                <a:solidFill>
                  <a:srgbClr val="00B14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Mujeres líderes en Ciencia de Datos - técnicas y experiencias</a:t>
            </a:r>
            <a:endParaRPr sz="2900"/>
          </a:p>
        </p:txBody>
      </p:sp>
      <p:pic>
        <p:nvPicPr>
          <p:cNvPr id="46" name="Google Shape;46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8838" y="305075"/>
            <a:ext cx="5291162" cy="4947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ES" sz="3000" b="1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1. Obtención de la información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 - Para este taller vamos a utilizar la base de sesiones ya descargada correspondiente a la </a:t>
            </a:r>
            <a:r>
              <a:rPr lang="es-ES" sz="2400" dirty="0" err="1">
                <a:latin typeface="Montserrat" panose="00000500000000000000" pitchFamily="2" charset="0"/>
              </a:rPr>
              <a:t>la</a:t>
            </a:r>
            <a:r>
              <a:rPr lang="es-ES" sz="2400" dirty="0">
                <a:latin typeface="Montserrat" panose="00000500000000000000" pitchFamily="2" charset="0"/>
              </a:rPr>
              <a:t> legislatura pasada: XLVIII (2015-2020), y a la cámara de Diputados/as, con etiqueta partidaria incorporada.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>
              <a:latin typeface="Montserrat" panose="00000500000000000000" pitchFamily="2" charset="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 - Para entrenar el modelo, usaremos una base con intervenciones de la Comisión de Género del parlamento y otras Comisiones temáticas. </a:t>
            </a:r>
            <a:endParaRPr sz="2400" dirty="0">
              <a:latin typeface="Montserrat" panose="00000500000000000000" pitchFamily="2" charset="0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993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3000" b="1" dirty="0">
                <a:solidFill>
                  <a:srgbClr val="666666"/>
                </a:solidFill>
                <a:latin typeface="Montserrat"/>
              </a:rPr>
              <a:t>  Clasificación: aprendizaje automático (ML) y diccionario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3000" b="1" dirty="0">
                <a:solidFill>
                  <a:srgbClr val="666666"/>
                </a:solidFill>
                <a:latin typeface="Montserrat"/>
              </a:rPr>
              <a:t> Análisis de los datos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400" dirty="0">
              <a:latin typeface="Montserrat" panose="00000500000000000000" pitchFamily="2" charset="0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970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"/>
          <p:cNvSpPr txBox="1"/>
          <p:nvPr/>
        </p:nvSpPr>
        <p:spPr>
          <a:xfrm>
            <a:off x="3228800" y="2783925"/>
            <a:ext cx="59247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¡Muchas gracias!</a:t>
            </a:r>
            <a:endParaRPr sz="50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79150" y="3995475"/>
            <a:ext cx="2424000" cy="73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"/>
          <p:cNvSpPr txBox="1">
            <a:spLocks noGrp="1"/>
          </p:cNvSpPr>
          <p:nvPr>
            <p:ph type="body" idx="1"/>
          </p:nvPr>
        </p:nvSpPr>
        <p:spPr>
          <a:xfrm>
            <a:off x="4388590" y="4039600"/>
            <a:ext cx="6928984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5787B"/>
              </a:buClr>
              <a:buSzPts val="2800"/>
              <a:buNone/>
            </a:pPr>
            <a:r>
              <a:rPr lang="en-US" sz="20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Socióloga</a:t>
            </a:r>
            <a:r>
              <a:rPr lang="en-US" sz="20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| Unidad de </a:t>
            </a:r>
            <a:r>
              <a:rPr lang="en-US" sz="20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Métodos</a:t>
            </a:r>
            <a:r>
              <a:rPr lang="en-US" sz="20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lang="en-US" sz="20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Acceso</a:t>
            </a:r>
            <a:r>
              <a:rPr lang="en-US" sz="20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 </a:t>
            </a:r>
            <a:r>
              <a:rPr lang="en-US" sz="20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Datos</a:t>
            </a:r>
            <a:r>
              <a:rPr lang="en-US" sz="20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(UMAD) / </a:t>
            </a:r>
            <a:r>
              <a:rPr lang="en-US" sz="20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UdelaR</a:t>
            </a:r>
            <a:endParaRPr sz="20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4287950" y="3182425"/>
            <a:ext cx="5514900" cy="728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4459125" y="3258475"/>
            <a:ext cx="39483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rgbClr val="666666"/>
                </a:solidFill>
                <a:latin typeface="Montserrat"/>
                <a:sym typeface="Montserrat"/>
              </a:rPr>
              <a:t>Elina Gómez Bonaglia</a:t>
            </a:r>
            <a:endParaRPr sz="2400" b="0" i="0" u="none" strike="noStrike" cap="none" dirty="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"/>
          <p:cNvSpPr txBox="1"/>
          <p:nvPr/>
        </p:nvSpPr>
        <p:spPr>
          <a:xfrm>
            <a:off x="3937900" y="1938850"/>
            <a:ext cx="8517045" cy="8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El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discurso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de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género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en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el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Parlamento</a:t>
            </a:r>
            <a:r>
              <a:rPr lang="en-US" sz="2800" b="1" dirty="0">
                <a:solidFill>
                  <a:srgbClr val="FFFFFF"/>
                </a:solidFill>
                <a:latin typeface="Montserrat"/>
                <a:sym typeface="Montserra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Montserrat"/>
                <a:sym typeface="Montserrat"/>
              </a:rPr>
              <a:t>uruguayo</a:t>
            </a:r>
            <a:endParaRPr lang="en-US" sz="40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Imagen en blanco y negro de una mujer sonriendo&#10;&#10;Descripción generada automáticamente">
            <a:extLst>
              <a:ext uri="{FF2B5EF4-FFF2-40B4-BE49-F238E27FC236}">
                <a16:creationId xmlns:a16="http://schemas.microsoft.com/office/drawing/2014/main" id="{B66B7A9F-FD8B-4964-A912-35B195B9C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780" y="2085780"/>
            <a:ext cx="2345390" cy="234539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OBJETIVO GENERAL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El </a:t>
            </a:r>
            <a:r>
              <a:rPr lang="es-ES" sz="2400" b="1" dirty="0">
                <a:latin typeface="Montserrat" panose="00000500000000000000" pitchFamily="2" charset="0"/>
              </a:rPr>
              <a:t>objetivo general</a:t>
            </a:r>
            <a:r>
              <a:rPr lang="es-ES" sz="2400" dirty="0">
                <a:latin typeface="Montserrat" panose="00000500000000000000" pitchFamily="2" charset="0"/>
              </a:rPr>
              <a:t> del trabajo es lograr un buen método de clasificación de texto que permita distinguir entre las intervenciones parlamentarias en la Cámara de representantes (unidad mínima de análisis) que planteen y discutan la temática de género para luego analizar mediante variables anexas, qué representantes, partidos, sectores son los que instalan la discusión en dicha materia.</a:t>
            </a:r>
            <a:endParaRPr sz="1800" b="1" i="0" u="none" strike="noStrike" cap="none" dirty="0">
              <a:solidFill>
                <a:srgbClr val="666666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01565" y="467677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ALGUNOS RESULTADOS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E8BE69CE-C616-4F05-8259-7E7B7F6A32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882" y="1735267"/>
            <a:ext cx="5117043" cy="2881703"/>
          </a:xfrm>
          <a:prstGeom prst="rect">
            <a:avLst/>
          </a:prstGeom>
        </p:spPr>
      </p:pic>
      <p:pic>
        <p:nvPicPr>
          <p:cNvPr id="5" name="Imagen 4" descr="Gráfico, Gráfico de barras, Histograma&#10;&#10;Descripción generada automáticamente">
            <a:extLst>
              <a:ext uri="{FF2B5EF4-FFF2-40B4-BE49-F238E27FC236}">
                <a16:creationId xmlns:a16="http://schemas.microsoft.com/office/drawing/2014/main" id="{8865A8DF-ABF4-4984-B8F5-93A438AE28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1719" y="2390118"/>
            <a:ext cx="5455934" cy="307255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B4B99A5-880B-43CA-A07B-889F22FF1B7C}"/>
              </a:ext>
            </a:extLst>
          </p:cNvPr>
          <p:cNvSpPr txBox="1"/>
          <p:nvPr/>
        </p:nvSpPr>
        <p:spPr>
          <a:xfrm>
            <a:off x="534848" y="1480995"/>
            <a:ext cx="4407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Montserrat" panose="00000500000000000000" pitchFamily="2" charset="0"/>
              </a:rPr>
              <a:t>Peso relativo de menciones por sexo</a:t>
            </a:r>
            <a:endParaRPr lang="es-UY" b="1" dirty="0">
              <a:latin typeface="Montserrat" panose="00000500000000000000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7858289-7941-4874-A5F4-B3E95F22E62B}"/>
              </a:ext>
            </a:extLst>
          </p:cNvPr>
          <p:cNvSpPr txBox="1"/>
          <p:nvPr/>
        </p:nvSpPr>
        <p:spPr>
          <a:xfrm>
            <a:off x="6266131" y="2082341"/>
            <a:ext cx="4407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Montserrat" panose="00000500000000000000" pitchFamily="2" charset="0"/>
              </a:rPr>
              <a:t>Cantidad de menciones por partido político</a:t>
            </a:r>
            <a:endParaRPr lang="es-UY" b="1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03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106693" y="383195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ALGUNOS RESULTADOS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agen 14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5889F90B-22D1-4894-B321-CC84DEC029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565" y="1518256"/>
            <a:ext cx="7923275" cy="4456842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05C4C0EE-FA9C-4FB3-AA01-3C4F99453DAD}"/>
              </a:ext>
            </a:extLst>
          </p:cNvPr>
          <p:cNvSpPr txBox="1"/>
          <p:nvPr/>
        </p:nvSpPr>
        <p:spPr>
          <a:xfrm>
            <a:off x="2963985" y="1176727"/>
            <a:ext cx="4407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Montserrat" panose="00000500000000000000" pitchFamily="2" charset="0"/>
              </a:rPr>
              <a:t>Cantidad de menciones por legislador/a</a:t>
            </a:r>
            <a:endParaRPr lang="es-UY" b="1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429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ES" sz="3000" b="1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REQUISITOS PREVIOS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457200" marR="0" lvl="0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r>
              <a:rPr lang="es-ES" sz="2000" dirty="0">
                <a:latin typeface="Montserrat" panose="00000500000000000000" pitchFamily="2" charset="0"/>
              </a:rPr>
              <a:t>Instalar R y </a:t>
            </a:r>
            <a:r>
              <a:rPr lang="es-ES" sz="2000" dirty="0" err="1">
                <a:latin typeface="Montserrat" panose="00000500000000000000" pitchFamily="2" charset="0"/>
              </a:rPr>
              <a:t>RStudio</a:t>
            </a:r>
            <a:endParaRPr lang="es-ES" sz="2000" dirty="0">
              <a:latin typeface="Montserrat" panose="00000500000000000000" pitchFamily="2" charset="0"/>
            </a:endParaRPr>
          </a:p>
          <a:p>
            <a:pPr marL="457200" marR="0" lvl="0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endParaRPr lang="es-ES" sz="2000" dirty="0">
              <a:latin typeface="Montserrat" panose="00000500000000000000" pitchFamily="2" charset="0"/>
            </a:endParaRPr>
          </a:p>
          <a:p>
            <a:pPr marL="457200" indent="-457200">
              <a:buSzPts val="1800"/>
              <a:buFont typeface="Arial"/>
              <a:buAutoNum type="arabicPeriod"/>
            </a:pPr>
            <a:r>
              <a:rPr lang="es-ES" sz="2000" dirty="0">
                <a:latin typeface="Montserrat" panose="00000500000000000000" pitchFamily="2" charset="0"/>
              </a:rPr>
              <a:t>Descargar materiales necesarios disponibles en: </a:t>
            </a:r>
            <a:r>
              <a:rPr lang="es-ES" sz="2000" dirty="0">
                <a:latin typeface="Montserrat" panose="00000500000000000000" pitchFamily="2" charset="0"/>
                <a:hlinkClick r:id="rId3"/>
              </a:rPr>
              <a:t>https://github.com/elinagomez/parlamentoygenero_Wids2022</a:t>
            </a:r>
            <a:endParaRPr lang="es-ES" sz="2000" dirty="0">
              <a:latin typeface="Montserrat" panose="00000500000000000000" pitchFamily="2" charset="0"/>
            </a:endParaRPr>
          </a:p>
          <a:p>
            <a:pPr marL="457200" indent="-457200">
              <a:buSzPts val="1800"/>
              <a:buFont typeface="Arial"/>
              <a:buAutoNum type="arabicPeriod"/>
            </a:pPr>
            <a:endParaRPr lang="es-ES" sz="2000" dirty="0">
              <a:latin typeface="Montserrat" panose="00000500000000000000" pitchFamily="2" charset="0"/>
            </a:endParaRPr>
          </a:p>
          <a:p>
            <a:pPr marL="457200" indent="-457200">
              <a:buSzPts val="1800"/>
              <a:buFont typeface="Arial"/>
              <a:buAutoNum type="arabicPeriod"/>
            </a:pPr>
            <a:r>
              <a:rPr lang="es-ES" sz="2000" dirty="0">
                <a:latin typeface="Montserrat" panose="00000500000000000000" pitchFamily="2" charset="0"/>
              </a:rPr>
              <a:t>Instalar paquetes necesarios que aparecen en el script</a:t>
            </a:r>
          </a:p>
          <a:p>
            <a:pPr marL="457200" marR="0" lvl="0" indent="-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AutoNum type="arabicPeriod"/>
            </a:pPr>
            <a:endParaRPr lang="es-ES" sz="2400" dirty="0"/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2639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ES" sz="3000" b="1" i="0" u="none" strike="noStrike" cap="none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PASOS A SEGUIR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latin typeface="Montserrat" panose="00000500000000000000" pitchFamily="2" charset="0"/>
              </a:rPr>
              <a:t> Obtención de la información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latin typeface="Montserrat" panose="00000500000000000000" pitchFamily="2" charset="0"/>
              </a:rPr>
              <a:t> Limpieza del texto y matriz de términos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latin typeface="Montserrat" panose="00000500000000000000" pitchFamily="2" charset="0"/>
              </a:rPr>
              <a:t> Clasificación: aprendizaje automático (ML) y diccionario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latin typeface="Montserrat" panose="00000500000000000000" pitchFamily="2" charset="0"/>
              </a:rPr>
              <a:t> Análisis de los datos</a:t>
            </a: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14758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5" y="702269"/>
            <a:ext cx="9698636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ES" sz="3000" b="1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1. Obtención de la información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 - Para la obtención de información, usaremos el paquete </a:t>
            </a:r>
            <a:r>
              <a:rPr lang="es-ES" sz="2400" dirty="0" err="1">
                <a:latin typeface="Montserrat" panose="000005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speech</a:t>
            </a:r>
            <a:r>
              <a:rPr lang="es-ES" sz="2400" dirty="0">
                <a:latin typeface="Montserrat" panose="00000500000000000000" pitchFamily="2" charset="0"/>
              </a:rPr>
              <a:t> el cual permite descargar las sesiones parlamentarias de forma fácil y ordenada, agregando a los discursos algunas variables anexas como la legislatura, el nombre, la fecha de la sesión, entre otras.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>
              <a:latin typeface="Montserrat" panose="00000500000000000000" pitchFamily="2" charset="0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  <a:sym typeface="Montserrat"/>
              </a:rPr>
              <a:t> - </a:t>
            </a:r>
            <a:r>
              <a:rPr lang="es-ES" sz="2400" dirty="0">
                <a:latin typeface="Montserrat" panose="00000500000000000000" pitchFamily="2" charset="0"/>
              </a:rPr>
              <a:t>Para agregar la etiqueta partidaria usamos el paquete </a:t>
            </a:r>
            <a:r>
              <a:rPr lang="es-ES" sz="2400" dirty="0">
                <a:latin typeface="Montserrat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puy</a:t>
            </a:r>
            <a:r>
              <a:rPr lang="es-ES" sz="2400" dirty="0">
                <a:latin typeface="Montserrat" panose="00000500000000000000" pitchFamily="2" charset="0"/>
              </a:rPr>
              <a:t> que cuenta con una base histórica de político/as uruguayos/as.</a:t>
            </a:r>
            <a:endParaRPr sz="2400" dirty="0">
              <a:latin typeface="Montserrat" panose="00000500000000000000" pitchFamily="2" charset="0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448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"/>
          <p:cNvSpPr txBox="1"/>
          <p:nvPr/>
        </p:nvSpPr>
        <p:spPr>
          <a:xfrm>
            <a:off x="1394084" y="702269"/>
            <a:ext cx="9398833" cy="5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s-ES" sz="3000" b="1" dirty="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1. Obtención de la información</a:t>
            </a:r>
            <a:endParaRPr sz="3000" b="1" i="0" u="none" strike="noStrike" cap="none" dirty="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/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>
                <a:latin typeface="Montserrat" panose="00000500000000000000" pitchFamily="2" charset="0"/>
              </a:rPr>
              <a:t> - Otra forma accesible sería descargar la base de forma manual con la aplicación: 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s-ES" sz="2400" dirty="0">
              <a:latin typeface="Montserrat" panose="00000500000000000000" pitchFamily="2" charset="0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s-ES" sz="2400" dirty="0" err="1">
                <a:latin typeface="Montserrat" panose="000005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speech</a:t>
            </a:r>
            <a:r>
              <a:rPr lang="es-ES" sz="2400" dirty="0">
                <a:latin typeface="Montserrat" panose="000005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App</a:t>
            </a:r>
            <a:r>
              <a:rPr lang="es-ES" sz="2400" dirty="0">
                <a:latin typeface="Montserrat" panose="00000500000000000000" pitchFamily="2" charset="0"/>
              </a:rPr>
              <a:t>  </a:t>
            </a:r>
            <a:r>
              <a:rPr lang="es-ES" sz="2400" dirty="0">
                <a:latin typeface="Montserrat" panose="00000500000000000000" pitchFamily="2" charset="0"/>
                <a:sym typeface="Wingdings" panose="05000000000000000000" pitchFamily="2" charset="2"/>
              </a:rPr>
              <a:t></a:t>
            </a:r>
            <a:endParaRPr sz="2400" dirty="0">
              <a:latin typeface="Montserrat" panose="00000500000000000000" pitchFamily="2" charset="0"/>
              <a:sym typeface="Montserrat"/>
            </a:endParaRPr>
          </a:p>
        </p:txBody>
      </p:sp>
      <p:pic>
        <p:nvPicPr>
          <p:cNvPr id="62" name="Google Shape;62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80426" y="6258150"/>
            <a:ext cx="1439550" cy="43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4C97108-7A2D-4EEF-87CC-A4C1A59D12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04" t="11803" r="29580" b="13006"/>
          <a:stretch/>
        </p:blipFill>
        <p:spPr>
          <a:xfrm>
            <a:off x="4119468" y="2561853"/>
            <a:ext cx="5534197" cy="3375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5574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WiDS Conference">
      <a:dk1>
        <a:srgbClr val="00B140"/>
      </a:dk1>
      <a:lt1>
        <a:srgbClr val="FFFFFF"/>
      </a:lt1>
      <a:dk2>
        <a:srgbClr val="231F20"/>
      </a:dk2>
      <a:lt2>
        <a:srgbClr val="75787B"/>
      </a:lt2>
      <a:accent1>
        <a:srgbClr val="EAAA00"/>
      </a:accent1>
      <a:accent2>
        <a:srgbClr val="06038D"/>
      </a:accent2>
      <a:accent3>
        <a:srgbClr val="009CA6"/>
      </a:accent3>
      <a:accent4>
        <a:srgbClr val="53284F"/>
      </a:accent4>
      <a:accent5>
        <a:srgbClr val="8C1515"/>
      </a:accent5>
      <a:accent6>
        <a:srgbClr val="BE531C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377</Words>
  <Application>Microsoft Office PowerPoint</Application>
  <PresentationFormat>Personalizado</PresentationFormat>
  <Paragraphs>50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Helvetica Neue</vt:lpstr>
      <vt:lpstr>Montserrat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Elina Gómez</cp:lastModifiedBy>
  <cp:revision>2</cp:revision>
  <dcterms:modified xsi:type="dcterms:W3CDTF">2022-04-20T16:52:29Z</dcterms:modified>
</cp:coreProperties>
</file>